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smartech-edu.in" TargetMode="External"/><Relationship Id="rId4" Type="http://schemas.openxmlformats.org/officeDocument/2006/relationships/hyperlink" Target="https://smartech-edu.in/resources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Unlocking Tomorrow's Minds: The Power of Smart Education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Embark on a journey to transform learning through innovation and intelligence.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4204"/>
            <a:ext cx="12954952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Takeaways &amp; Next Steps: Join the Smart Education Movement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859524"/>
            <a:ext cx="4158734" cy="2536150"/>
          </a:xfrm>
          <a:prstGeom prst="roundRect">
            <a:avLst>
              <a:gd name="adj" fmla="val 576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859524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129320"/>
            <a:ext cx="31493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Embrace Innovation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624858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 education is a necessity, not a luxury, for preparing future generations.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859524"/>
            <a:ext cx="4158734" cy="2536150"/>
          </a:xfrm>
          <a:prstGeom prst="roundRect">
            <a:avLst>
              <a:gd name="adj" fmla="val 576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859524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129320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Collaborate for Impact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976807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Partnerships between educators, technologists, and policymakers are crucial.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859524"/>
            <a:ext cx="4158853" cy="2536150"/>
          </a:xfrm>
          <a:prstGeom prst="roundRect">
            <a:avLst>
              <a:gd name="adj" fmla="val 5769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2859524"/>
            <a:ext cx="121920" cy="253615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1293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Prioritise People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624858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 serves to enhance human potential, not replace it.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6648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Ready to transform your educational approach? Let's connect and build smarter learning environments together.</a:t>
            </a:r>
            <a:endParaRPr lang="en-US" sz="1850" dirty="0"/>
          </a:p>
        </p:txBody>
      </p:sp>
      <p:pic>
        <p:nvPicPr>
          <p:cNvPr id="1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6317099"/>
            <a:ext cx="1715453" cy="658297"/>
          </a:xfrm>
          <a:prstGeom prst="rect">
            <a:avLst/>
          </a:prstGeom>
        </p:spPr>
      </p:pic>
      <p:pic>
        <p:nvPicPr>
          <p:cNvPr id="17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34" y="6317099"/>
            <a:ext cx="1746766" cy="658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977" y="453271"/>
            <a:ext cx="9629775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Agenda: Charting Our Course for Educational Excellence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576977" y="1170742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4" name="Text 2"/>
          <p:cNvSpPr/>
          <p:nvPr/>
        </p:nvSpPr>
        <p:spPr>
          <a:xfrm>
            <a:off x="646033" y="1210687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12639" y="1227296"/>
            <a:ext cx="2743795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Defining Smart Education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12639" y="1568529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Understanding the core principles and what sets it apart.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76977" y="2162056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8" name="Text 6"/>
          <p:cNvSpPr/>
          <p:nvPr/>
        </p:nvSpPr>
        <p:spPr>
          <a:xfrm>
            <a:off x="646033" y="2202001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112639" y="2218611"/>
            <a:ext cx="3025259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Pillars of Smart Learning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112639" y="2559844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Exploring the foundational elements that drive success.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76977" y="3153370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10"/>
          <p:cNvSpPr/>
          <p:nvPr/>
        </p:nvSpPr>
        <p:spPr>
          <a:xfrm>
            <a:off x="646033" y="3193316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112639" y="3209925"/>
            <a:ext cx="514826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Integration: Tools for Transformation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112639" y="3551158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Showcasing the digital innovations empowering educators and learners.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76977" y="4144685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6" name="Text 14"/>
          <p:cNvSpPr/>
          <p:nvPr/>
        </p:nvSpPr>
        <p:spPr>
          <a:xfrm>
            <a:off x="646033" y="4184630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112639" y="4201239"/>
            <a:ext cx="3203734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Benefits for Every Stakeholder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112639" y="4542473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How smart education impacts students, teachers, and administrators.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76977" y="5135999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0" name="Text 18"/>
          <p:cNvSpPr/>
          <p:nvPr/>
        </p:nvSpPr>
        <p:spPr>
          <a:xfrm>
            <a:off x="646033" y="5175945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1112639" y="5192554"/>
            <a:ext cx="2406134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 &amp; Solutions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112639" y="5533787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Addressing potential hurdles and outlining strategic approaches.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76977" y="6127313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4" name="Text 22"/>
          <p:cNvSpPr/>
          <p:nvPr/>
        </p:nvSpPr>
        <p:spPr>
          <a:xfrm>
            <a:off x="646033" y="6167259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1112639" y="6183868"/>
            <a:ext cx="3538299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Impact: Case Studies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1112639" y="6525101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Illustrating success stories from institutions embracing smart education.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576977" y="7118628"/>
            <a:ext cx="370880" cy="370880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8" name="Text 26"/>
          <p:cNvSpPr/>
          <p:nvPr/>
        </p:nvSpPr>
        <p:spPr>
          <a:xfrm>
            <a:off x="646033" y="7158573"/>
            <a:ext cx="23264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7</a:t>
            </a:r>
            <a:endParaRPr lang="en-US" sz="1800" dirty="0"/>
          </a:p>
        </p:txBody>
      </p:sp>
      <p:sp>
        <p:nvSpPr>
          <p:cNvPr id="29" name="Text 27"/>
          <p:cNvSpPr/>
          <p:nvPr/>
        </p:nvSpPr>
        <p:spPr>
          <a:xfrm>
            <a:off x="1112639" y="7175183"/>
            <a:ext cx="2386132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Future of Learning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1112639" y="7516416"/>
            <a:ext cx="129407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Gazing into the crystal ball for what's next in education.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772" y="513636"/>
            <a:ext cx="10536079" cy="439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is Smart Education? More Than Just Digital Tools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53772" y="1331119"/>
            <a:ext cx="6433542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 Education is a holistic approach that integrates advanced technologies like AI, IoT, and adaptive learning platforms to create personalised, engaging, and effective learning experiences.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3772" y="2395657"/>
            <a:ext cx="6433542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It's about leveraging data, connectivity, and intelligent systems to foster critical thinking, creativity, and problem-solving skills, preparing students for an ever-evolving world.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706" y="1373148"/>
            <a:ext cx="6433542" cy="64335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3772" y="8226743"/>
            <a:ext cx="13322856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It's a paradigm shift from traditional teaching, moving towards dynamic and responsive educational environments.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288"/>
            <a:ext cx="13132832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Five Pillars of Smart Learning: Building a Resilient Framework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48784" y="2022872"/>
            <a:ext cx="4235053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4" name="Shape 2"/>
          <p:cNvSpPr/>
          <p:nvPr/>
        </p:nvSpPr>
        <p:spPr>
          <a:xfrm>
            <a:off x="962620" y="2236708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071" y="2377083"/>
            <a:ext cx="288727" cy="3609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620" y="3092291"/>
            <a:ext cx="251698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Personalisation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62620" y="3535204"/>
            <a:ext cx="380738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Tailoring content and pace to individual student needs.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7673" y="2022872"/>
            <a:ext cx="4235053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9" name="Shape 6"/>
          <p:cNvSpPr/>
          <p:nvPr/>
        </p:nvSpPr>
        <p:spPr>
          <a:xfrm>
            <a:off x="5411510" y="2236708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60" y="2377083"/>
            <a:ext cx="288727" cy="3609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1510" y="3092291"/>
            <a:ext cx="251698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Engagement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1510" y="3535204"/>
            <a:ext cx="380738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Utilising interactive tools and gamification to capture interest.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9646563" y="2022872"/>
            <a:ext cx="4235053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0399" y="2236708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850" y="2377083"/>
            <a:ext cx="288727" cy="3609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0399" y="3092291"/>
            <a:ext cx="282535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Data-Driven Insights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60399" y="3535204"/>
            <a:ext cx="380738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Using analytics to inform teaching strategies and student support.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8784" y="4647486"/>
            <a:ext cx="6459498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19" name="Shape 14"/>
          <p:cNvSpPr/>
          <p:nvPr/>
        </p:nvSpPr>
        <p:spPr>
          <a:xfrm>
            <a:off x="962620" y="4861322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071" y="5001697"/>
            <a:ext cx="288727" cy="3609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62620" y="5716905"/>
            <a:ext cx="251698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Connectivity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962620" y="6159818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Seamless access to resources and collaborative platforms.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422118" y="4647486"/>
            <a:ext cx="6459498" cy="2410778"/>
          </a:xfrm>
          <a:prstGeom prst="roundRect">
            <a:avLst>
              <a:gd name="adj" fmla="val 1331"/>
            </a:avLst>
          </a:prstGeom>
          <a:solidFill>
            <a:srgbClr val="2B2952"/>
          </a:solidFill>
          <a:ln/>
        </p:spPr>
      </p:sp>
      <p:sp>
        <p:nvSpPr>
          <p:cNvPr id="24" name="Shape 18"/>
          <p:cNvSpPr/>
          <p:nvPr/>
        </p:nvSpPr>
        <p:spPr>
          <a:xfrm>
            <a:off x="7635954" y="4861322"/>
            <a:ext cx="641747" cy="641747"/>
          </a:xfrm>
          <a:prstGeom prst="roundRect">
            <a:avLst>
              <a:gd name="adj" fmla="val 14247181"/>
            </a:avLst>
          </a:prstGeom>
          <a:solidFill>
            <a:srgbClr val="8061F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405" y="5001697"/>
            <a:ext cx="288727" cy="36099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35954" y="5716905"/>
            <a:ext cx="268188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Future-Ready Skills</a:t>
            </a:r>
            <a:endParaRPr lang="en-US" sz="1950" dirty="0"/>
          </a:p>
        </p:txBody>
      </p:sp>
      <p:sp>
        <p:nvSpPr>
          <p:cNvPr id="27" name="Text 20"/>
          <p:cNvSpPr/>
          <p:nvPr/>
        </p:nvSpPr>
        <p:spPr>
          <a:xfrm>
            <a:off x="7635954" y="6159818"/>
            <a:ext cx="603182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Fostering 21st-century competencies like critical thinking and digital literacy.</a:t>
            </a:r>
            <a:endParaRPr lang="en-US" sz="1650" dirty="0"/>
          </a:p>
        </p:txBody>
      </p:sp>
      <p:sp>
        <p:nvSpPr>
          <p:cNvPr id="28" name="Text 21"/>
          <p:cNvSpPr/>
          <p:nvPr/>
        </p:nvSpPr>
        <p:spPr>
          <a:xfrm>
            <a:off x="748784" y="7298888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pillars collectively create an adaptive and enriching educational ecosystem.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614958"/>
            <a:ext cx="13064966" cy="105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Integration: Empowering Education with Intelligent Tools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82717" y="2120265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AI-powered tutors to virtual reality field trips, technology is transforming the classroom experience.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2717" y="3036808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Adaptive Learning Platforms: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Personalised pathways for every student.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2717" y="3830360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Virtual &amp; Augmented Reality: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Immersive experiences that bring subjects to life.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2717" y="4623911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AI-Driven Analytics: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Identifying learning patterns and intervention needs.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2717" y="5417463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IoT-Enabled Classrooms: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Smart environments for enhanced safety and efficiency.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2717" y="6211014"/>
            <a:ext cx="7620714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Collaborative Digital Tools: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Fostering teamwork and global connections.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6596" y="2170628"/>
            <a:ext cx="4898588" cy="489858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82717" y="7572375"/>
            <a:ext cx="1306496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tools are not just supplements; they are integral to a smart learning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3567"/>
            <a:ext cx="12954952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Benefits for All: A Win-Win for the Educational Ecosystem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18886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416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 Students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912037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engagement, personalised learning, and enhanced critical thinking skills.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743" y="2518886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3416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 Educators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3912037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Data-driven insights, reduced administrative burden, and innovative teaching methods.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156835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60544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 Institutions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549985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outcomes, operational efficiency, and a reputation for innovation.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5156835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60544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 Policy Makers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549985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Equitable access, future-ready workforce, and global competitiveness.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5955"/>
            <a:ext cx="12954952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Navigating the Hurdles: Challenges and Strategic Solutions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611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023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 Divide: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Unequal access to technology.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66903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Teacher Training: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Equipping educators with new skills.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1877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Privacy: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Ensuring secure handling of student information.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6852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Infrastructure: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Reliable connectivity and device availability.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611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Solutions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2023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Government Initiatives: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Subsidies and public access programs.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05205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 Professional Development: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Ongoing training for educators.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90180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Cybersecurity: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Implementing strong data protection protocols.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75155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Phased Implementation: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Gradual rollout and infrastructure upgrades.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68705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Proactive planning and collaboration are key to overcoming these challenges.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857" y="666393"/>
            <a:ext cx="12539424" cy="51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Impact: Pioneering Smart Education in India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299960" y="1611511"/>
            <a:ext cx="30480" cy="5359956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</p:sp>
      <p:sp>
        <p:nvSpPr>
          <p:cNvPr id="4" name="Shape 2"/>
          <p:cNvSpPr/>
          <p:nvPr/>
        </p:nvSpPr>
        <p:spPr>
          <a:xfrm>
            <a:off x="6450151" y="1840468"/>
            <a:ext cx="651272" cy="30480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</p:sp>
      <p:sp>
        <p:nvSpPr>
          <p:cNvPr id="5" name="Shape 3"/>
          <p:cNvSpPr/>
          <p:nvPr/>
        </p:nvSpPr>
        <p:spPr>
          <a:xfrm>
            <a:off x="7070943" y="1611511"/>
            <a:ext cx="488513" cy="48851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6" name="Text 4"/>
          <p:cNvSpPr/>
          <p:nvPr/>
        </p:nvSpPr>
        <p:spPr>
          <a:xfrm>
            <a:off x="7161907" y="1664137"/>
            <a:ext cx="306467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689973" y="1686044"/>
            <a:ext cx="4539615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2020: Delhi Government Schools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9857" y="2135505"/>
            <a:ext cx="5469731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smart classrooms with digital whiteboards and e-content, leading to a 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15% increase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 student engagement.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28977" y="3143131"/>
            <a:ext cx="651272" cy="30480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</p:sp>
      <p:sp>
        <p:nvSpPr>
          <p:cNvPr id="10" name="Shape 8"/>
          <p:cNvSpPr/>
          <p:nvPr/>
        </p:nvSpPr>
        <p:spPr>
          <a:xfrm>
            <a:off x="7070943" y="2914174"/>
            <a:ext cx="488513" cy="48851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1" name="Text 9"/>
          <p:cNvSpPr/>
          <p:nvPr/>
        </p:nvSpPr>
        <p:spPr>
          <a:xfrm>
            <a:off x="7161907" y="2966799"/>
            <a:ext cx="306467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400812" y="2988707"/>
            <a:ext cx="5469731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2021: SRM Institute of Science and Technology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400812" y="3757374"/>
            <a:ext cx="546973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Adopted an AI-powered learning management system, resulting in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student retention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rates by 10%.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50151" y="4266009"/>
            <a:ext cx="651272" cy="30480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0943" y="4037052"/>
            <a:ext cx="488513" cy="48851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6" name="Text 14"/>
          <p:cNvSpPr/>
          <p:nvPr/>
        </p:nvSpPr>
        <p:spPr>
          <a:xfrm>
            <a:off x="7161907" y="4089678"/>
            <a:ext cx="306467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2040850" y="4111585"/>
            <a:ext cx="418873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2022: Byju's Think &amp; Learn App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59857" y="4561046"/>
            <a:ext cx="5469731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Reached 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150 million users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by offering adaptive learning paths and engaging video lessons, democratising access to quality education.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28977" y="5388888"/>
            <a:ext cx="651272" cy="30480"/>
          </a:xfrm>
          <a:prstGeom prst="roundRect">
            <a:avLst>
              <a:gd name="adj" fmla="val 106854"/>
            </a:avLst>
          </a:prstGeom>
          <a:solidFill>
            <a:srgbClr val="44426B"/>
          </a:solidFill>
          <a:ln/>
        </p:spPr>
      </p:sp>
      <p:sp>
        <p:nvSpPr>
          <p:cNvPr id="20" name="Shape 18"/>
          <p:cNvSpPr/>
          <p:nvPr/>
        </p:nvSpPr>
        <p:spPr>
          <a:xfrm>
            <a:off x="7070943" y="5159931"/>
            <a:ext cx="488513" cy="488513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1" name="Text 19"/>
          <p:cNvSpPr/>
          <p:nvPr/>
        </p:nvSpPr>
        <p:spPr>
          <a:xfrm>
            <a:off x="7161907" y="5212556"/>
            <a:ext cx="306467" cy="383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400812" y="5234464"/>
            <a:ext cx="365236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2023: Kendriya Vidyalayas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400812" y="5683925"/>
            <a:ext cx="5469731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Piloted IoT devices for smart campus management, enhancing safety and resource utilisation across multiple schools.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59857" y="7215664"/>
            <a:ext cx="1311068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These examples highlight the transformative potential when vision meets implementation.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10226"/>
            <a:ext cx="12954952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Future of Learning: Tomorrow's Classroom, Today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50761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Hyper-Personalised Learning: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AI-driven paths adapting in real-time.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5428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 Collaboration: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Students connecting across continents seamlessly.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0095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Emphasis on Soft Skills: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Developing creativity, empathy, and critical thinking.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4762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Lifelong Learning Ecosystems: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Continuous education integrated into daily life.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712851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future promises an educational landscape that is dynamic, inclusive, and infinitely adaptable.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2025-09-19T10:20:27Z</dcterms:created>
  <dcterms:modified xsi:type="dcterms:W3CDTF">2025-09-19T10:20:27Z</dcterms:modified>
</cp:coreProperties>
</file>